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8" r:id="rId5"/>
    <p:sldId id="269" r:id="rId6"/>
    <p:sldId id="271" r:id="rId7"/>
    <p:sldId id="270" r:id="rId8"/>
    <p:sldId id="277" r:id="rId9"/>
    <p:sldId id="287" r:id="rId10"/>
    <p:sldId id="278" r:id="rId11"/>
    <p:sldId id="279" r:id="rId12"/>
    <p:sldId id="280" r:id="rId13"/>
    <p:sldId id="281" r:id="rId14"/>
    <p:sldId id="268" r:id="rId15"/>
    <p:sldId id="282" r:id="rId16"/>
    <p:sldId id="285" r:id="rId17"/>
    <p:sldId id="286" r:id="rId18"/>
    <p:sldId id="28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5065" autoAdjust="0"/>
  </p:normalViewPr>
  <p:slideViewPr>
    <p:cSldViewPr snapToGrid="0" showGuides="1">
      <p:cViewPr>
        <p:scale>
          <a:sx n="125" d="100"/>
          <a:sy n="125" d="100"/>
        </p:scale>
        <p:origin x="1416" y="8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1B4DD-15C8-4661-884B-618628EC12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8A688-EE94-44BF-A9B6-FD51CF6D64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50357-9784-4A90-96B4-0B331B4230FA}" type="datetimeFigureOut">
              <a:rPr lang="en-US" smtClean="0"/>
              <a:t>8/22/2020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B2C68-562A-4D2A-9890-4436EDCEC7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1883F-BA65-4049-B6C2-7C1A5A6D0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50802-3B37-42FB-BECC-88074371FE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7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8/22/2020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89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9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359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995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19AB8-2D8F-4EE5-B4E4-7A48430A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998" y="3309109"/>
            <a:ext cx="5163222" cy="673365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8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3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666C42-DD4B-4BFA-BE15-4D20CFD5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44" y="3275218"/>
            <a:ext cx="5188475" cy="82662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0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652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706DBD-D7E1-4734-A193-C7FE296E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385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161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631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97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464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A6D02-D902-4B4A-B727-07D0E5BBC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800" y="1847056"/>
            <a:ext cx="9296400" cy="31638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75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8/22/2020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76" r:id="rId9"/>
    <p:sldLayoutId id="2147483675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2" r:id="rId18"/>
    <p:sldLayoutId id="2147483674" r:id="rId19"/>
    <p:sldLayoutId id="214748367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en.wikipedia.org/wiki/Brazil" TargetMode="External"/><Relationship Id="rId7" Type="http://schemas.openxmlformats.org/officeDocument/2006/relationships/hyperlink" Target="https://en.wikipedia.org/wiki/Plano_Rea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International_Monetary_Fund" TargetMode="External"/><Relationship Id="rId5" Type="http://schemas.openxmlformats.org/officeDocument/2006/relationships/hyperlink" Target="https://en.wikipedia.org/wiki/Ministry_of_Finance_(Brazil)" TargetMode="External"/><Relationship Id="rId4" Type="http://schemas.openxmlformats.org/officeDocument/2006/relationships/hyperlink" Target="https://en.wikipedia.org/wiki/Brazilian_Central_Ban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en.wikipedia.org/wiki/Economist" TargetMode="External"/><Relationship Id="rId7" Type="http://schemas.openxmlformats.org/officeDocument/2006/relationships/hyperlink" Target="https://en.wikipedia.org/wiki/Peterson_Institute_for_International_Economic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Council_of_Economic_Advisers" TargetMode="External"/><Relationship Id="rId5" Type="http://schemas.openxmlformats.org/officeDocument/2006/relationships/hyperlink" Target="https://en.wikipedia.org/wiki/International_Monetary_Fund" TargetMode="External"/><Relationship Id="rId4" Type="http://schemas.openxmlformats.org/officeDocument/2006/relationships/hyperlink" Target="https://en.wikipedia.org/wiki/List_of_IMF_Economic_Counsellor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ecretary_of_the_Treasury" TargetMode="External"/><Relationship Id="rId3" Type="http://schemas.openxmlformats.org/officeDocument/2006/relationships/hyperlink" Target="https://en.wikipedia.org/wiki/Bank_of_Sweden_Prize_in_Economic_Sciences_in_Memory_of_Alfred_Nobel" TargetMode="External"/><Relationship Id="rId7" Type="http://schemas.openxmlformats.org/officeDocument/2006/relationships/hyperlink" Target="https://en.wikipedia.org/wiki/Bill_Clinton" TargetMode="External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World_Bank" TargetMode="External"/><Relationship Id="rId11" Type="http://schemas.openxmlformats.org/officeDocument/2006/relationships/hyperlink" Target="https://en.wikipedia.org/wiki/Harvard_University" TargetMode="External"/><Relationship Id="rId5" Type="http://schemas.openxmlformats.org/officeDocument/2006/relationships/hyperlink" Target="https://en.wikipedia.org/wiki/Kenneth_Arrow" TargetMode="External"/><Relationship Id="rId10" Type="http://schemas.openxmlformats.org/officeDocument/2006/relationships/hyperlink" Target="https://en.wikipedia.org/wiki/Barack_Obama" TargetMode="External"/><Relationship Id="rId4" Type="http://schemas.openxmlformats.org/officeDocument/2006/relationships/hyperlink" Target="https://en.wikipedia.org/wiki/Paul_Samuelson" TargetMode="External"/><Relationship Id="rId9" Type="http://schemas.openxmlformats.org/officeDocument/2006/relationships/hyperlink" Target="https://en.wikipedia.org/wiki/National_Economic_Council_(United_States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ityscape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1379" y="1226231"/>
            <a:ext cx="5849710" cy="2090808"/>
          </a:xfrm>
        </p:spPr>
        <p:txBody>
          <a:bodyPr/>
          <a:lstStyle/>
          <a:p>
            <a:r>
              <a:rPr lang="en-US" dirty="0"/>
              <a:t>Development</a:t>
            </a:r>
            <a:br>
              <a:rPr lang="en-US" dirty="0"/>
            </a:br>
            <a:r>
              <a:rPr lang="en-US" dirty="0"/>
              <a:t>Lessons of the 1990s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1185" y="4361614"/>
            <a:ext cx="5759903" cy="503167"/>
          </a:xfrm>
        </p:spPr>
        <p:txBody>
          <a:bodyPr/>
          <a:lstStyle/>
          <a:p>
            <a:r>
              <a:rPr lang="en-US" i="1" dirty="0"/>
              <a:t>Lawrence H. Summers - </a:t>
            </a:r>
            <a:r>
              <a:rPr lang="en-US" sz="1600" cap="none" dirty="0"/>
              <a:t>Former VP of development economics and chief economist of the WB (1991–93)</a:t>
            </a:r>
            <a:endParaRPr lang="en-US" i="1" dirty="0"/>
          </a:p>
          <a:p>
            <a:r>
              <a:rPr lang="en-US" i="1" dirty="0"/>
              <a:t>Pedro Malan - </a:t>
            </a:r>
            <a:r>
              <a:rPr lang="en-US" sz="1600" cap="none" dirty="0"/>
              <a:t>Former minister of finance of </a:t>
            </a:r>
            <a:r>
              <a:rPr lang="en-US" sz="1600" cap="none" dirty="0" smtClean="0"/>
              <a:t>Brazil</a:t>
            </a:r>
            <a:endParaRPr lang="en-US" sz="1600" cap="none" dirty="0"/>
          </a:p>
          <a:p>
            <a:r>
              <a:rPr lang="en-US" i="1" dirty="0"/>
              <a:t>Michael </a:t>
            </a:r>
            <a:r>
              <a:rPr lang="en-US" i="1" dirty="0" err="1"/>
              <a:t>Mussa</a:t>
            </a:r>
            <a:r>
              <a:rPr lang="en-US" i="1" dirty="0"/>
              <a:t> -</a:t>
            </a:r>
            <a:r>
              <a:rPr lang="en-US" cap="none" dirty="0"/>
              <a:t> </a:t>
            </a:r>
            <a:r>
              <a:rPr lang="en-US" sz="1600" cap="none" dirty="0"/>
              <a:t>Former Chief Economist at IMF (1991-2001)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41626" y="3333369"/>
            <a:ext cx="2546799" cy="114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98746" y="3462644"/>
            <a:ext cx="3872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by: Hosein Joshaghani, TeIAS</a:t>
            </a:r>
          </a:p>
          <a:p>
            <a:r>
              <a:rPr lang="en-US" dirty="0">
                <a:solidFill>
                  <a:schemeClr val="bg1"/>
                </a:solidFill>
              </a:rPr>
              <a:t>August 2020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25743" y="408214"/>
            <a:ext cx="1734911" cy="6653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97738" y="22254"/>
            <a:ext cx="4894262" cy="3322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5) Building a Constituency for 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515938" y="6282267"/>
            <a:ext cx="1041929" cy="44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85775" y="1883795"/>
            <a:ext cx="11127105" cy="4488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There </a:t>
            </a:r>
            <a:r>
              <a:rPr lang="en-US" sz="2800" dirty="0"/>
              <a:t>is a profound need in the United States to build </a:t>
            </a:r>
            <a:r>
              <a:rPr lang="en-US" sz="2800" dirty="0" smtClean="0"/>
              <a:t>a constituency </a:t>
            </a:r>
            <a:r>
              <a:rPr lang="en-US" sz="2800" dirty="0"/>
              <a:t>for development and for meeting the needs of the world’s poorest people</a:t>
            </a:r>
            <a:r>
              <a:rPr lang="en-US" sz="2800" dirty="0" smtClean="0"/>
              <a:t>.</a:t>
            </a:r>
          </a:p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But the problem of the 1 billion people living on less than $1 a day does not </a:t>
            </a:r>
            <a:r>
              <a:rPr lang="en-US" sz="2800" dirty="0" smtClean="0"/>
              <a:t>evoke their </a:t>
            </a:r>
            <a:r>
              <a:rPr lang="en-US" sz="2800" dirty="0"/>
              <a:t>passionate interest in the same way as environmental issues</a:t>
            </a:r>
            <a:r>
              <a:rPr lang="en-US" sz="2800" dirty="0" smtClean="0"/>
              <a:t>.</a:t>
            </a:r>
          </a:p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Again, though, my final observation from the 1990s is the need </a:t>
            </a:r>
            <a:r>
              <a:rPr lang="en-US" sz="2800" dirty="0" smtClean="0"/>
              <a:t>to strengthen </a:t>
            </a:r>
            <a:r>
              <a:rPr lang="en-US" sz="2800" dirty="0"/>
              <a:t>political support in rich countries for development efforts in poor ones.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574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Placeholder 10" descr="city scape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040" y="6268720"/>
            <a:ext cx="1188720" cy="4876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9733" y="4402667"/>
            <a:ext cx="2675467" cy="245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5938" y="6282267"/>
            <a:ext cx="1041929" cy="44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Pedro Malan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309158"/>
            <a:ext cx="7169168" cy="4351338"/>
          </a:xfrm>
          <a:noFill/>
          <a:ln>
            <a:noFill/>
          </a:ln>
          <a:effectLst>
            <a:reflection stA="0" endPos="63000" dist="50800" dir="5400000" sy="-100000" algn="bl" rotWithShape="0"/>
          </a:effectLst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a </a:t>
            </a:r>
            <a:r>
              <a:rPr lang="en-US" dirty="0">
                <a:hlinkClick r:id="rId3" tooltip="Brazil"/>
              </a:rPr>
              <a:t>Brazilian</a:t>
            </a:r>
            <a:r>
              <a:rPr lang="en-US" dirty="0"/>
              <a:t> economist.</a:t>
            </a:r>
          </a:p>
          <a:p>
            <a:r>
              <a:rPr lang="en-US" dirty="0"/>
              <a:t>Former president of the </a:t>
            </a:r>
            <a:r>
              <a:rPr lang="en-US" dirty="0">
                <a:hlinkClick r:id="rId4" tooltip="Brazilian Central Bank"/>
              </a:rPr>
              <a:t>Brazilian Central Bank</a:t>
            </a:r>
            <a:r>
              <a:rPr lang="en-US" dirty="0"/>
              <a:t>, from September 9, 1993 to December 31, 1994.</a:t>
            </a:r>
          </a:p>
          <a:p>
            <a:r>
              <a:rPr lang="en-US" dirty="0"/>
              <a:t>Former </a:t>
            </a:r>
            <a:r>
              <a:rPr lang="en-US" dirty="0">
                <a:hlinkClick r:id="rId5" tooltip="Ministry of Finance (Brazil)"/>
              </a:rPr>
              <a:t>Minister of Finance</a:t>
            </a:r>
            <a:r>
              <a:rPr lang="en-US" dirty="0"/>
              <a:t> of Brazil, January 1, 1995 to December 31, 2002.</a:t>
            </a:r>
          </a:p>
          <a:p>
            <a:r>
              <a:rPr lang="en-US" dirty="0"/>
              <a:t>Official negotiator of the foreign debt of Brazil with the </a:t>
            </a:r>
            <a:r>
              <a:rPr lang="en-US" dirty="0">
                <a:hlinkClick r:id="rId6" tooltip="International Monetary Fund"/>
              </a:rPr>
              <a:t>International Monetary Fund</a:t>
            </a:r>
            <a:r>
              <a:rPr lang="en-US" dirty="0"/>
              <a:t>.</a:t>
            </a:r>
          </a:p>
          <a:p>
            <a:r>
              <a:rPr lang="en-US" dirty="0"/>
              <a:t>He is credited with successfully reforming the nation's banking system, saving Brazil from the negative effects of 1997's Asian market crisis.</a:t>
            </a:r>
          </a:p>
          <a:p>
            <a:r>
              <a:rPr lang="en-US" dirty="0"/>
              <a:t>He was also one of the architects of the </a:t>
            </a:r>
            <a:r>
              <a:rPr lang="en-US" dirty="0">
                <a:hlinkClick r:id="rId7" tooltip="Plano Real"/>
              </a:rPr>
              <a:t>Plano Real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sz="18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34" y="0"/>
            <a:ext cx="4036305" cy="57803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97738" y="22254"/>
            <a:ext cx="4894262" cy="3322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Brazil Inflation: During 1990s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57250" indent="-8572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5938" y="6282267"/>
            <a:ext cx="1041929" cy="44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743E9C-61BD-499E-ABFB-371989FE3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8" y="1403248"/>
            <a:ext cx="1197694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8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97738" y="22254"/>
            <a:ext cx="4894262" cy="3322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Brazil Inflation: after 2000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57250" indent="-8572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5938" y="6282267"/>
            <a:ext cx="1041929" cy="44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D29FDC-F44F-4B3C-A0D3-D8060903D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8" y="1351189"/>
            <a:ext cx="11978640" cy="48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4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9733" y="4402667"/>
            <a:ext cx="2675467" cy="245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5938" y="6282267"/>
            <a:ext cx="1041929" cy="44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Michael </a:t>
            </a:r>
            <a:r>
              <a:rPr lang="en-US" b="0" dirty="0" err="1"/>
              <a:t>Mussa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309158"/>
            <a:ext cx="7169168" cy="4351338"/>
          </a:xfrm>
          <a:noFill/>
          <a:ln>
            <a:noFill/>
          </a:ln>
          <a:effectLst>
            <a:reflection stA="0" endPos="63000" dist="50800" dir="5400000" sy="-100000" algn="bl" rotWithShape="0"/>
          </a:effectLst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b="1" dirty="0"/>
              <a:t>Michael Louis </a:t>
            </a:r>
            <a:r>
              <a:rPr lang="en-US" b="1" dirty="0" err="1"/>
              <a:t>Mussa</a:t>
            </a:r>
            <a:r>
              <a:rPr lang="en-US" dirty="0"/>
              <a:t> (April 15, 1944 – January 15, 2012) was an American </a:t>
            </a:r>
            <a:r>
              <a:rPr lang="en-US" dirty="0">
                <a:hlinkClick r:id="rId3" tooltip="Economist"/>
              </a:rPr>
              <a:t>economist</a:t>
            </a:r>
            <a:r>
              <a:rPr lang="en-US" dirty="0"/>
              <a:t>.</a:t>
            </a:r>
          </a:p>
          <a:p>
            <a:r>
              <a:rPr lang="en-US" dirty="0"/>
              <a:t>He was </a:t>
            </a:r>
            <a:r>
              <a:rPr lang="en-US" dirty="0">
                <a:hlinkClick r:id="rId4" tooltip="List of IMF Economic Counsellors"/>
              </a:rPr>
              <a:t>chief economist</a:t>
            </a:r>
            <a:r>
              <a:rPr lang="en-US" dirty="0"/>
              <a:t> at the </a:t>
            </a:r>
            <a:r>
              <a:rPr lang="en-US" dirty="0">
                <a:hlinkClick r:id="rId5" tooltip="International Monetary Fund"/>
              </a:rPr>
              <a:t>International Monetary Fund</a:t>
            </a:r>
            <a:r>
              <a:rPr lang="en-US" dirty="0"/>
              <a:t> from 1991 to 2001.</a:t>
            </a:r>
          </a:p>
          <a:p>
            <a:r>
              <a:rPr lang="en-US" dirty="0"/>
              <a:t>A member of the </a:t>
            </a:r>
            <a:r>
              <a:rPr lang="en-US" dirty="0">
                <a:hlinkClick r:id="rId6" tooltip="Council of Economic Advisers"/>
              </a:rPr>
              <a:t>Council of Economic Advisers</a:t>
            </a:r>
            <a:r>
              <a:rPr lang="en-US" dirty="0"/>
              <a:t> from 1986 to 1988. </a:t>
            </a:r>
          </a:p>
          <a:p>
            <a:r>
              <a:rPr lang="en-US" dirty="0"/>
              <a:t>He was also a Senior Fellow at the </a:t>
            </a:r>
            <a:r>
              <a:rPr lang="en-US" dirty="0">
                <a:hlinkClick r:id="rId7" tooltip="Peterson Institute for International Economics"/>
              </a:rPr>
              <a:t>Peterson Institute for International Economics</a:t>
            </a:r>
            <a:r>
              <a:rPr lang="en-US" dirty="0"/>
              <a:t> from 2001 until his death in 2012.</a:t>
            </a:r>
          </a:p>
          <a:p>
            <a:endParaRPr lang="en-US" sz="18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34" y="199316"/>
            <a:ext cx="4036305" cy="53817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9" descr="cityscape">
            <a:extLst>
              <a:ext uri="{FF2B5EF4-FFF2-40B4-BE49-F238E27FC236}">
                <a16:creationId xmlns:a16="http://schemas.microsoft.com/office/drawing/2014/main" id="{63493B9E-F6F8-4C0F-9706-CA547A8B2B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" b="39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FFD2133-BC23-492A-A99B-5D049116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!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25743" y="408214"/>
            <a:ext cx="1734911" cy="6653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80277" y="4463746"/>
            <a:ext cx="1734911" cy="104805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9733" y="4402667"/>
            <a:ext cx="2675467" cy="245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5938" y="6282267"/>
            <a:ext cx="1041929" cy="44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Larry Summers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309158"/>
            <a:ext cx="7169168" cy="4351338"/>
          </a:xfrm>
          <a:noFill/>
          <a:ln>
            <a:noFill/>
          </a:ln>
          <a:effectLst>
            <a:reflection stA="0" endPos="63000" dist="50800" dir="5400000" sy="-100000" algn="bl" rotWithShape="0"/>
          </a:effectLst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dirty="0" smtClean="0"/>
              <a:t>Nephew </a:t>
            </a:r>
            <a:r>
              <a:rPr lang="en-US" dirty="0"/>
              <a:t>of two </a:t>
            </a:r>
            <a:r>
              <a:rPr lang="en-US" dirty="0">
                <a:hlinkClick r:id="rId3" tooltip="Bank of Sweden Prize in Economic Sciences in Memory of Alfred Nobel"/>
              </a:rPr>
              <a:t>Nobel laureates in economics</a:t>
            </a:r>
            <a:r>
              <a:rPr lang="en-US" dirty="0"/>
              <a:t>: </a:t>
            </a:r>
            <a:r>
              <a:rPr lang="en-US" dirty="0">
                <a:hlinkClick r:id="rId4" tooltip="Paul Samuelson"/>
              </a:rPr>
              <a:t>Paul Samuelson</a:t>
            </a:r>
            <a:r>
              <a:rPr lang="en-US" dirty="0"/>
              <a:t> (brother of Robert Summers) and </a:t>
            </a:r>
            <a:r>
              <a:rPr lang="en-US" dirty="0">
                <a:hlinkClick r:id="rId5" tooltip="Kenneth Arrow"/>
              </a:rPr>
              <a:t>Kenneth Arrow</a:t>
            </a:r>
            <a:r>
              <a:rPr lang="en-US" dirty="0"/>
              <a:t> (brother of Anita Summers).</a:t>
            </a:r>
          </a:p>
          <a:p>
            <a:r>
              <a:rPr lang="en-US" dirty="0"/>
              <a:t>former Vice President of Development Economics and Chief Economist of the </a:t>
            </a:r>
            <a:r>
              <a:rPr lang="en-US" dirty="0">
                <a:hlinkClick r:id="rId6" tooltip="World Bank"/>
              </a:rPr>
              <a:t>World Bank</a:t>
            </a:r>
            <a:r>
              <a:rPr lang="en-US" dirty="0"/>
              <a:t> (1991–93)</a:t>
            </a:r>
          </a:p>
          <a:p>
            <a:r>
              <a:rPr lang="en-US" dirty="0"/>
              <a:t>senior U.S. Treasury Department official throughout </a:t>
            </a:r>
            <a:r>
              <a:rPr lang="en-US" dirty="0">
                <a:hlinkClick r:id="rId7" tooltip="Bill Clinton"/>
              </a:rPr>
              <a:t>President Clinton</a:t>
            </a:r>
            <a:r>
              <a:rPr lang="en-US" dirty="0"/>
              <a:t>'s administration (ultimately </a:t>
            </a:r>
            <a:r>
              <a:rPr lang="en-US" dirty="0">
                <a:hlinkClick r:id="rId8" tooltip="Secretary of the Treasury"/>
              </a:rPr>
              <a:t>Treasury Secretary</a:t>
            </a:r>
            <a:r>
              <a:rPr lang="en-US" dirty="0"/>
              <a:t>, 1999–2001)</a:t>
            </a:r>
          </a:p>
          <a:p>
            <a:r>
              <a:rPr lang="en-US" dirty="0"/>
              <a:t> former director of the </a:t>
            </a:r>
            <a:r>
              <a:rPr lang="en-US" dirty="0">
                <a:hlinkClick r:id="rId9" tooltip="National Economic Council (United States)"/>
              </a:rPr>
              <a:t>National Economic Council</a:t>
            </a:r>
            <a:r>
              <a:rPr lang="en-US" dirty="0"/>
              <a:t> for </a:t>
            </a:r>
            <a:r>
              <a:rPr lang="en-US" dirty="0">
                <a:hlinkClick r:id="rId10" tooltip="Barack Obama"/>
              </a:rPr>
              <a:t>President Obama</a:t>
            </a:r>
            <a:r>
              <a:rPr lang="en-US" dirty="0"/>
              <a:t> (2009–2010)</a:t>
            </a:r>
          </a:p>
          <a:p>
            <a:r>
              <a:rPr lang="en-US" dirty="0"/>
              <a:t>former president of </a:t>
            </a:r>
            <a:r>
              <a:rPr lang="en-US" dirty="0">
                <a:hlinkClick r:id="rId11" tooltip="Harvard University"/>
              </a:rPr>
              <a:t>Harvard University</a:t>
            </a:r>
            <a:r>
              <a:rPr lang="en-US" dirty="0"/>
              <a:t> (2001–2006)</a:t>
            </a:r>
          </a:p>
          <a:p>
            <a:r>
              <a:rPr lang="en-US" dirty="0"/>
              <a:t>director of the </a:t>
            </a:r>
            <a:r>
              <a:rPr lang="en-US" dirty="0" err="1"/>
              <a:t>Mossavar-Rahmani</a:t>
            </a:r>
            <a:r>
              <a:rPr lang="en-US" dirty="0"/>
              <a:t> Center for Business and Government at Harvard's KSG</a:t>
            </a:r>
            <a:endParaRPr lang="en-US" sz="18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06" y="0"/>
            <a:ext cx="4506894" cy="57803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visit to India - 1991</a:t>
            </a:r>
            <a:endParaRPr lang="en-US" dirty="0"/>
          </a:p>
        </p:txBody>
      </p:sp>
      <p:pic>
        <p:nvPicPr>
          <p:cNvPr id="83" name="Picture Placeholder 82" descr="Bar chart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3000051"/>
          </a:xfrm>
        </p:spPr>
        <p:txBody>
          <a:bodyPr/>
          <a:lstStyle/>
          <a:p>
            <a:r>
              <a:rPr lang="en-US" dirty="0"/>
              <a:t>“Larry, if everything worked the way it did in Boston, it wouldn’t be a developing country—and we wouldn’t be here.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19" y="1988373"/>
            <a:ext cx="4424362" cy="3608094"/>
          </a:xfrm>
        </p:spPr>
      </p:pic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3519831"/>
          </a:xfrm>
        </p:spPr>
        <p:txBody>
          <a:bodyPr/>
          <a:lstStyle/>
          <a:p>
            <a:r>
              <a:rPr lang="en-US" sz="1600" dirty="0" smtClean="0"/>
              <a:t>“Larry</a:t>
            </a:r>
            <a:r>
              <a:rPr lang="en-US" sz="1600" dirty="0"/>
              <a:t>, in every sector in every developing country, it is easy to think of reasons why things are unsatisfactory, and why not all aid will be used effectively. </a:t>
            </a:r>
          </a:p>
          <a:p>
            <a:r>
              <a:rPr lang="en-US" sz="1600" dirty="0"/>
              <a:t>But the challenge is not to figure out reasons to not be constructive.</a:t>
            </a:r>
          </a:p>
          <a:p>
            <a:r>
              <a:rPr lang="en-US" sz="1600" dirty="0"/>
              <a:t>The challenge is to figure out ways to be constructive—and to make a big difference.”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5938" y="6282267"/>
            <a:ext cx="1041929" cy="44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Lessons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481773" cy="435133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Importance of Institutional Capacity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Managing Crises and Capital Markets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Facing Uncertainties and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Recognizing the </a:t>
            </a:r>
            <a:r>
              <a:rPr lang="en-US" dirty="0" err="1"/>
              <a:t>Fungibility</a:t>
            </a:r>
            <a:r>
              <a:rPr lang="en-US" dirty="0"/>
              <a:t> of Aid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Building a Constituency for Development</a:t>
            </a:r>
            <a:endParaRPr lang="en-US" sz="18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12" y="999067"/>
            <a:ext cx="4884848" cy="48598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5938" y="6282267"/>
            <a:ext cx="1041929" cy="44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5938" y="6282267"/>
            <a:ext cx="1041929" cy="44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97738" y="22254"/>
            <a:ext cx="4894262" cy="3322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The Importance of Institutional Capacity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5775" y="1883795"/>
            <a:ext cx="11009539" cy="4488430"/>
          </a:xfrm>
        </p:spPr>
        <p:txBody>
          <a:bodyPr>
            <a:noAutofit/>
          </a:bodyPr>
          <a:lstStyle/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Well-executed policies + slightly </a:t>
            </a:r>
            <a:r>
              <a:rPr lang="en-US" sz="3200" dirty="0"/>
              <a:t>misguided </a:t>
            </a:r>
            <a:r>
              <a:rPr lang="en-US" sz="3200" dirty="0" smtClean="0"/>
              <a:t> &gt;&gt; absolutely correct + </a:t>
            </a:r>
            <a:r>
              <a:rPr lang="en-US" sz="3200" dirty="0"/>
              <a:t>poorly executed </a:t>
            </a:r>
            <a:r>
              <a:rPr lang="en-US" sz="3200" dirty="0" smtClean="0"/>
              <a:t>ones</a:t>
            </a:r>
          </a:p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institutional </a:t>
            </a:r>
            <a:r>
              <a:rPr lang="en-US" sz="3200" dirty="0"/>
              <a:t>capacity to perform functions taken </a:t>
            </a:r>
            <a:r>
              <a:rPr lang="en-US" sz="3200" dirty="0" smtClean="0"/>
              <a:t>for granted </a:t>
            </a:r>
            <a:r>
              <a:rPr lang="en-US" sz="3200" dirty="0"/>
              <a:t>in advanced market economies</a:t>
            </a:r>
            <a:r>
              <a:rPr lang="en-US" sz="3200" dirty="0" smtClean="0"/>
              <a:t>.</a:t>
            </a:r>
          </a:p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E.g. custody arrangement</a:t>
            </a:r>
          </a:p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collect </a:t>
            </a:r>
            <a:r>
              <a:rPr lang="en-US" sz="3200" dirty="0"/>
              <a:t>on a bounced </a:t>
            </a:r>
            <a:r>
              <a:rPr lang="en-US" sz="3200" dirty="0" smtClean="0"/>
              <a:t>check, eviction of </a:t>
            </a:r>
            <a:r>
              <a:rPr lang="en-US" sz="3200" dirty="0"/>
              <a:t>tenants who do not pay their </a:t>
            </a:r>
            <a:r>
              <a:rPr lang="en-US" sz="3200" dirty="0" smtClean="0"/>
              <a:t>rent, etc.</a:t>
            </a:r>
          </a:p>
        </p:txBody>
      </p:sp>
    </p:spTree>
    <p:extLst>
      <p:ext uri="{BB962C8B-B14F-4D97-AF65-F5344CB8AC3E}">
        <p14:creationId xmlns:p14="http://schemas.microsoft.com/office/powerpoint/2010/main" val="97030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5938" y="6282267"/>
            <a:ext cx="1041929" cy="44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97738" y="22254"/>
            <a:ext cx="4894262" cy="3322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The Importance of Institutional Capacity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5775" y="1883795"/>
            <a:ext cx="11127105" cy="4488430"/>
          </a:xfrm>
        </p:spPr>
        <p:txBody>
          <a:bodyPr>
            <a:noAutofit/>
          </a:bodyPr>
          <a:lstStyle/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Acquiring the </a:t>
            </a:r>
            <a:r>
              <a:rPr lang="en-US" sz="3200" dirty="0"/>
              <a:t>ability to do things in effective, directed, coherent ways is central to </a:t>
            </a:r>
            <a:r>
              <a:rPr lang="en-US" sz="3200" dirty="0" smtClean="0"/>
              <a:t>successful development. </a:t>
            </a:r>
          </a:p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It </a:t>
            </a:r>
            <a:r>
              <a:rPr lang="en-US" sz="3200" dirty="0"/>
              <a:t>is extremely difficult to figure out ways to build that capacity.</a:t>
            </a:r>
          </a:p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 wish I had solutions to this challenge.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193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97738" y="22254"/>
            <a:ext cx="4894262" cy="3322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Managing Crises and Capital Markets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57250" indent="-8572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5938" y="6282267"/>
            <a:ext cx="1041929" cy="44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97738" y="22254"/>
            <a:ext cx="4894262" cy="3322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Facing Uncertainties and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515938" y="6282267"/>
            <a:ext cx="1041929" cy="44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85775" y="1883795"/>
            <a:ext cx="11127105" cy="4488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It </a:t>
            </a:r>
            <a:r>
              <a:rPr lang="en-US" sz="3200" dirty="0"/>
              <a:t>is impossible to predict economic and other </a:t>
            </a:r>
            <a:r>
              <a:rPr lang="en-US" sz="3200" dirty="0" smtClean="0"/>
              <a:t>developments, and </a:t>
            </a:r>
            <a:r>
              <a:rPr lang="en-US" sz="3200" dirty="0"/>
              <a:t>that countries should be careful what they wish for</a:t>
            </a:r>
            <a:r>
              <a:rPr lang="en-US" sz="3200" dirty="0" smtClean="0"/>
              <a:t>.</a:t>
            </a:r>
          </a:p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Emerging market </a:t>
            </a:r>
            <a:r>
              <a:rPr lang="en-US" sz="3200" dirty="0"/>
              <a:t>economies build up reserves to reduce the risks of future crises</a:t>
            </a:r>
            <a:r>
              <a:rPr lang="en-US" sz="3200" dirty="0" smtClean="0"/>
              <a:t>.</a:t>
            </a:r>
          </a:p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Today: Global saving gluts</a:t>
            </a:r>
          </a:p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And </a:t>
            </a:r>
            <a:r>
              <a:rPr lang="en-US" sz="3200" dirty="0"/>
              <a:t>those loans, </a:t>
            </a:r>
            <a:r>
              <a:rPr lang="en-US" sz="3200" dirty="0" smtClean="0"/>
              <a:t>with a </a:t>
            </a:r>
            <a:r>
              <a:rPr lang="en-US" sz="3200" dirty="0"/>
              <a:t>1 percent interest rate ex ante, have a negative </a:t>
            </a:r>
            <a:r>
              <a:rPr lang="en-US" sz="3200" dirty="0" smtClean="0"/>
              <a:t>effective </a:t>
            </a:r>
            <a:r>
              <a:rPr lang="en-US" sz="3200" dirty="0"/>
              <a:t>rate when likely </a:t>
            </a:r>
            <a:r>
              <a:rPr lang="en-US" sz="3200" dirty="0" smtClean="0"/>
              <a:t>currency movements </a:t>
            </a:r>
            <a:r>
              <a:rPr lang="en-US" sz="3200" dirty="0"/>
              <a:t>are taken into account.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350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97738" y="22254"/>
            <a:ext cx="4894262" cy="3322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Recognizing the </a:t>
            </a:r>
            <a:r>
              <a:rPr lang="en-US" dirty="0" err="1"/>
              <a:t>Fungibility</a:t>
            </a:r>
            <a:r>
              <a:rPr lang="en-US" dirty="0"/>
              <a:t> of Aid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515938" y="6282267"/>
            <a:ext cx="1041929" cy="448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85775" y="1883795"/>
            <a:ext cx="11127105" cy="4488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When </a:t>
            </a:r>
            <a:r>
              <a:rPr lang="en-US" sz="3200" dirty="0"/>
              <a:t>it came to truly important projects, </a:t>
            </a:r>
            <a:r>
              <a:rPr lang="en-US" sz="3200" dirty="0" smtClean="0"/>
              <a:t>developing country </a:t>
            </a:r>
            <a:r>
              <a:rPr lang="en-US" sz="3200" dirty="0"/>
              <a:t>governments would pursue them with or without Bank support</a:t>
            </a:r>
            <a:r>
              <a:rPr lang="en-US" sz="3200" dirty="0" smtClean="0"/>
              <a:t>.</a:t>
            </a:r>
          </a:p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At </a:t>
            </a:r>
            <a:r>
              <a:rPr lang="en-US" sz="3200" dirty="0"/>
              <a:t>the </a:t>
            </a:r>
            <a:r>
              <a:rPr lang="en-US" sz="3200" dirty="0" smtClean="0"/>
              <a:t>IMF it </a:t>
            </a:r>
            <a:r>
              <a:rPr lang="en-US" sz="3200" dirty="0"/>
              <a:t>is standard doctrine that sterilized intervention does </a:t>
            </a:r>
            <a:r>
              <a:rPr lang="en-US" sz="3200" dirty="0" smtClean="0"/>
              <a:t>not work</a:t>
            </a:r>
            <a:r>
              <a:rPr lang="en-US" sz="3200" dirty="0"/>
              <a:t>, and that IMF funds should not be used for direct budget support</a:t>
            </a:r>
            <a:r>
              <a:rPr lang="en-US" sz="3200" dirty="0" smtClean="0"/>
              <a:t>.</a:t>
            </a:r>
          </a:p>
          <a:p>
            <a:pPr marL="548640" indent="-457200" algn="l">
              <a:lnSpc>
                <a:spcPts val="4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Yet </a:t>
            </a:r>
            <a:r>
              <a:rPr lang="en-US" sz="3200" dirty="0"/>
              <a:t>the </a:t>
            </a:r>
            <a:r>
              <a:rPr lang="en-US" sz="3200" dirty="0" smtClean="0"/>
              <a:t>IMF still </a:t>
            </a:r>
            <a:r>
              <a:rPr lang="en-US" sz="3200" dirty="0"/>
              <a:t>engages in sterilized intervention.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68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ontoso v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ontoso v2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8997677_Rose suite presentation_AAS_v4" id="{97C8BA14-D802-4795-89C7-EAA620DD846B}" vid="{D162D178-FB75-4B8B-B67A-CA51C6DCA1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94996C2-A795-46F9-93BE-0C463FDCD1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D9C8E3-B635-4963-8B68-3FC691872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72F8CF-3688-4B14-A13A-EB7FF46D2F4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presentation</Template>
  <TotalTime>0</TotalTime>
  <Words>528</Words>
  <Application>Microsoft Office PowerPoint</Application>
  <PresentationFormat>Widescreen</PresentationFormat>
  <Paragraphs>88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Office Theme</vt:lpstr>
      <vt:lpstr>Development Lessons of the 1990s</vt:lpstr>
      <vt:lpstr>Larry Summers </vt:lpstr>
      <vt:lpstr>First visit to India - 1991</vt:lpstr>
      <vt:lpstr>Five Lessons </vt:lpstr>
      <vt:lpstr>1) The Importance of Institutional Capacity</vt:lpstr>
      <vt:lpstr>1) The Importance of Institutional Capacity</vt:lpstr>
      <vt:lpstr>2) Managing Crises and Capital Markets</vt:lpstr>
      <vt:lpstr>3) Facing Uncertainties and Questions</vt:lpstr>
      <vt:lpstr>4) Recognizing the Fungibility of Aid</vt:lpstr>
      <vt:lpstr>5) Building a Constituency for Development</vt:lpstr>
      <vt:lpstr>Discussion</vt:lpstr>
      <vt:lpstr>Pedro Malan </vt:lpstr>
      <vt:lpstr>Brazil Inflation: During 1990s </vt:lpstr>
      <vt:lpstr>Brazil Inflation: after 2000 </vt:lpstr>
      <vt:lpstr>Michael Mussa 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2020-08-21T11:36:27Z</dcterms:created>
  <dcterms:modified xsi:type="dcterms:W3CDTF">2020-08-22T09:33:53Z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